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D3D9-5F6E-42CB-A2A1-5D6228CB3097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EF88-D2FA-4133-AA7B-00AEEAFF1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770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D3D9-5F6E-42CB-A2A1-5D6228CB3097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EF88-D2FA-4133-AA7B-00AEEAFF1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717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D3D9-5F6E-42CB-A2A1-5D6228CB3097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EF88-D2FA-4133-AA7B-00AEEAFF1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07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D3D9-5F6E-42CB-A2A1-5D6228CB3097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EF88-D2FA-4133-AA7B-00AEEAFF1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347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D3D9-5F6E-42CB-A2A1-5D6228CB3097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EF88-D2FA-4133-AA7B-00AEEAFF1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813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D3D9-5F6E-42CB-A2A1-5D6228CB3097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EF88-D2FA-4133-AA7B-00AEEAFF1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27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D3D9-5F6E-42CB-A2A1-5D6228CB3097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EF88-D2FA-4133-AA7B-00AEEAFF1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254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D3D9-5F6E-42CB-A2A1-5D6228CB3097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EF88-D2FA-4133-AA7B-00AEEAFF1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848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D3D9-5F6E-42CB-A2A1-5D6228CB3097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EF88-D2FA-4133-AA7B-00AEEAFF1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226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D3D9-5F6E-42CB-A2A1-5D6228CB3097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EF88-D2FA-4133-AA7B-00AEEAFF1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818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D3D9-5F6E-42CB-A2A1-5D6228CB3097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EF88-D2FA-4133-AA7B-00AEEAFF1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589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0D3D9-5F6E-42CB-A2A1-5D6228CB3097}" type="datetimeFigureOut">
              <a:rPr lang="ru-RU" smtClean="0"/>
              <a:t>12.08.2025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EEF88-D2FA-4133-AA7B-00AEEAFF1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479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969" y="196597"/>
            <a:ext cx="984742" cy="973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16948" y="379477"/>
            <a:ext cx="4820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«Специальная школа № 58»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48254" y="1417163"/>
            <a:ext cx="83576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формирования навыков безопасного поведения у обучающихся с интеллектуальными нарушениями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94838" y="6006664"/>
            <a:ext cx="26644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Новокузнецк, 2025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31021" y="4133995"/>
            <a:ext cx="339208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подготовила:</a:t>
            </a:r>
          </a:p>
          <a:p>
            <a:pPr lvl="0" algn="ctr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</a:t>
            </a:r>
          </a:p>
          <a:p>
            <a:pPr lvl="0" algn="ctr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безопасности жизнедеятельности</a:t>
            </a:r>
          </a:p>
          <a:p>
            <a:pPr lvl="0" algn="ctr"/>
            <a:r>
              <a:rPr 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Бызова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5005585"/>
            <a:ext cx="1644083" cy="146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3296" y="201186"/>
            <a:ext cx="1646063" cy="146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73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1805" y="413667"/>
            <a:ext cx="107955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Механизмы формирования безопасного поведения у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нормотипичных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детей и подростков и их сверстников с интеллектуальными нарушениями имеют отличия, обусловленные различием в способности распознавать опасные ситуации и избегать их.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609" y="1983327"/>
            <a:ext cx="3793384" cy="231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68755" y="4242009"/>
            <a:ext cx="3778898" cy="99246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 smtClean="0">
                <a:solidFill>
                  <a:schemeClr val="tx1"/>
                </a:solidFill>
              </a:rPr>
              <a:t>Школьники с интеллектуальными нарушениями</a:t>
            </a:r>
            <a:endParaRPr lang="ru-RU" sz="2000" b="1" u="sng" dirty="0">
              <a:solidFill>
                <a:schemeClr val="tx1"/>
              </a:solidFill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797279" y="2213973"/>
            <a:ext cx="3191068" cy="989045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 понимают причинно-следственные связи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797279" y="3965509"/>
            <a:ext cx="3191068" cy="989045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 трудом запоминают новую информацию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 flipH="1">
            <a:off x="8276255" y="2213972"/>
            <a:ext cx="3191068" cy="989045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Наивны и внушаемы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Пятиугольник 8"/>
          <p:cNvSpPr/>
          <p:nvPr/>
        </p:nvSpPr>
        <p:spPr>
          <a:xfrm flipH="1">
            <a:off x="8276255" y="3965509"/>
            <a:ext cx="3191068" cy="989045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 могут применить знания на практике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ятиугольник 9"/>
          <p:cNvSpPr/>
          <p:nvPr/>
        </p:nvSpPr>
        <p:spPr>
          <a:xfrm rot="5400000" flipH="1">
            <a:off x="5522855" y="4228783"/>
            <a:ext cx="1218891" cy="3436777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 способны прогнозировать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87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11" t="53760" r="33859" b="7648"/>
          <a:stretch/>
        </p:blipFill>
        <p:spPr bwMode="auto">
          <a:xfrm>
            <a:off x="9645499" y="2967803"/>
            <a:ext cx="2188589" cy="217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80" t="12288" r="4719" b="55447"/>
          <a:stretch/>
        </p:blipFill>
        <p:spPr bwMode="auto">
          <a:xfrm>
            <a:off x="7658524" y="4012653"/>
            <a:ext cx="2000483" cy="1922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22034" y="208549"/>
            <a:ext cx="85826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1295"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ребенок с интеллектуальными нарушениями находится в «группе риска»?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9298738" y="1343905"/>
            <a:ext cx="2807208" cy="181508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 не понимаю последствий своего поступка…</a:t>
            </a:r>
            <a:endParaRPr lang="ru-RU" dirty="0"/>
          </a:p>
        </p:txBody>
      </p:sp>
      <p:sp>
        <p:nvSpPr>
          <p:cNvPr id="5" name="Выноска-облако 4"/>
          <p:cNvSpPr/>
          <p:nvPr/>
        </p:nvSpPr>
        <p:spPr>
          <a:xfrm flipH="1">
            <a:off x="6490747" y="2097785"/>
            <a:ext cx="2807991" cy="183857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 не знаю, что делать в этой ситуации…</a:t>
            </a:r>
            <a:endParaRPr lang="ru-RU" dirty="0"/>
          </a:p>
        </p:txBody>
      </p:sp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84" t="53759" r="18891" b="9761"/>
          <a:stretch/>
        </p:blipFill>
        <p:spPr bwMode="auto">
          <a:xfrm>
            <a:off x="5014587" y="4919525"/>
            <a:ext cx="1969082" cy="193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-облако 5"/>
          <p:cNvSpPr/>
          <p:nvPr/>
        </p:nvSpPr>
        <p:spPr>
          <a:xfrm>
            <a:off x="4397628" y="3635195"/>
            <a:ext cx="3140672" cy="143560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 злюсь, поэтому поступлю необдуманно…</a:t>
            </a:r>
            <a:endParaRPr lang="ru-RU" dirty="0"/>
          </a:p>
        </p:txBody>
      </p:sp>
      <p:pic>
        <p:nvPicPr>
          <p:cNvPr id="2056" name="Picture 8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3" t="9216" r="81506" b="51424"/>
          <a:stretch/>
        </p:blipFill>
        <p:spPr bwMode="auto">
          <a:xfrm>
            <a:off x="2217433" y="4012653"/>
            <a:ext cx="2122300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Выноска-облако 6"/>
          <p:cNvSpPr/>
          <p:nvPr/>
        </p:nvSpPr>
        <p:spPr>
          <a:xfrm>
            <a:off x="2551926" y="2058716"/>
            <a:ext cx="3021259" cy="199796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 поверю этому человеку, он выглядит добрым…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19149" t="53072" r="67604" b="12948"/>
          <a:stretch/>
        </p:blipFill>
        <p:spPr>
          <a:xfrm>
            <a:off x="387305" y="2395609"/>
            <a:ext cx="1936018" cy="2027101"/>
          </a:xfrm>
          <a:prstGeom prst="rect">
            <a:avLst/>
          </a:prstGeom>
        </p:spPr>
      </p:pic>
      <p:sp>
        <p:nvSpPr>
          <p:cNvPr id="9" name="Выноска-облако 8"/>
          <p:cNvSpPr/>
          <p:nvPr/>
        </p:nvSpPr>
        <p:spPr>
          <a:xfrm flipH="1">
            <a:off x="140354" y="1100361"/>
            <a:ext cx="2793480" cy="191671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Учитель рассказывает неинтересные правила, зачем мне это…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60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2674" y="245871"/>
            <a:ext cx="85826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1295"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Алгоритм формирования навыков безопасного поведения у обучающихся с интеллектуальными нарушениями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ятиугольник 2"/>
          <p:cNvSpPr/>
          <p:nvPr/>
        </p:nvSpPr>
        <p:spPr>
          <a:xfrm rot="395515">
            <a:off x="359007" y="2071480"/>
            <a:ext cx="4357396" cy="315374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опасным явлением с помощью беседы, наглядности, чтения литературы, просмотра видео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ашивка 5"/>
          <p:cNvSpPr/>
          <p:nvPr/>
        </p:nvSpPr>
        <p:spPr>
          <a:xfrm rot="709952">
            <a:off x="6816821" y="2653621"/>
            <a:ext cx="5393093" cy="3153747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деятельность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ашивка 3"/>
          <p:cNvSpPr/>
          <p:nvPr/>
        </p:nvSpPr>
        <p:spPr>
          <a:xfrm rot="612389">
            <a:off x="3130336" y="2887148"/>
            <a:ext cx="5436638" cy="3153747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представлений о правилах безопасного поведения с помощью игр и упражнений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7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9396" t="26286" r="16408" b="10857"/>
          <a:stretch/>
        </p:blipFill>
        <p:spPr>
          <a:xfrm rot="258986">
            <a:off x="8756330" y="3652805"/>
            <a:ext cx="3245205" cy="28163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52907">
            <a:off x="7766793" y="429024"/>
            <a:ext cx="3977987" cy="29928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2993" t="17838" r="18756" b="4008"/>
          <a:stretch/>
        </p:blipFill>
        <p:spPr>
          <a:xfrm>
            <a:off x="2941886" y="2832951"/>
            <a:ext cx="3040822" cy="40494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39976" t="21058" r="1" b="32189"/>
          <a:stretch/>
        </p:blipFill>
        <p:spPr>
          <a:xfrm rot="21072653">
            <a:off x="186204" y="398320"/>
            <a:ext cx="4203606" cy="27523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/>
          <a:srcRect l="32868" r="10729"/>
          <a:stretch/>
        </p:blipFill>
        <p:spPr>
          <a:xfrm rot="210848">
            <a:off x="5685264" y="3059044"/>
            <a:ext cx="3319272" cy="33700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/>
          <a:srcRect l="15805" t="15778" r="5948" b="8261"/>
          <a:stretch/>
        </p:blipFill>
        <p:spPr>
          <a:xfrm rot="21207278">
            <a:off x="343958" y="3103978"/>
            <a:ext cx="2718193" cy="35074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/>
          <a:srcRect l="1233" t="11837" r="30460" b="27974"/>
          <a:stretch/>
        </p:blipFill>
        <p:spPr>
          <a:xfrm>
            <a:off x="3638237" y="180708"/>
            <a:ext cx="4206240" cy="277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02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8027" t="14912" r="18084" b="11031"/>
          <a:stretch/>
        </p:blipFill>
        <p:spPr>
          <a:xfrm rot="281984">
            <a:off x="8592645" y="3011995"/>
            <a:ext cx="2796871" cy="37377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8199" t="16375" r="5858" b="10873"/>
          <a:stretch/>
        </p:blipFill>
        <p:spPr>
          <a:xfrm rot="228820">
            <a:off x="7652765" y="267690"/>
            <a:ext cx="4372690" cy="27760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416787">
            <a:off x="656299" y="2908496"/>
            <a:ext cx="2849077" cy="37987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t="9081"/>
          <a:stretch/>
        </p:blipFill>
        <p:spPr>
          <a:xfrm rot="21256515">
            <a:off x="124574" y="300779"/>
            <a:ext cx="3948346" cy="26951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l="19119" t="25898" r="26504" b="30210"/>
          <a:stretch/>
        </p:blipFill>
        <p:spPr>
          <a:xfrm>
            <a:off x="3612721" y="544078"/>
            <a:ext cx="4364179" cy="26420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/>
          <a:srcRect l="14640" t="29778"/>
          <a:stretch/>
        </p:blipFill>
        <p:spPr>
          <a:xfrm>
            <a:off x="3764733" y="3604851"/>
            <a:ext cx="4405412" cy="271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49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483589" y="3334783"/>
            <a:ext cx="3051842" cy="9065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пасности информационной среды</a:t>
            </a:r>
          </a:p>
          <a:p>
            <a:pPr algn="ctr"/>
            <a:endParaRPr lang="ru-RU" dirty="0"/>
          </a:p>
        </p:txBody>
      </p:sp>
      <p:sp>
        <p:nvSpPr>
          <p:cNvPr id="10" name="Волна 9"/>
          <p:cNvSpPr/>
          <p:nvPr/>
        </p:nvSpPr>
        <p:spPr>
          <a:xfrm>
            <a:off x="219311" y="192771"/>
            <a:ext cx="9043416" cy="2620737"/>
          </a:xfrm>
          <a:prstGeom prst="wav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и представления о правилах безопасного поведения у обучающихся с интеллектуальными нарушениями оцениваются по следующим направлениям:</a:t>
            </a:r>
          </a:p>
          <a:p>
            <a:pPr algn="ctr"/>
            <a:endParaRPr lang="ru-RU" dirty="0"/>
          </a:p>
        </p:txBody>
      </p:sp>
      <p:sp>
        <p:nvSpPr>
          <p:cNvPr id="6" name="Выгнутая вверх стрелка 5"/>
          <p:cNvSpPr/>
          <p:nvPr/>
        </p:nvSpPr>
        <p:spPr>
          <a:xfrm rot="3711473">
            <a:off x="4163743" y="2166585"/>
            <a:ext cx="1651726" cy="1064481"/>
          </a:xfrm>
          <a:prstGeom prst="curved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верх стрелка 8"/>
          <p:cNvSpPr/>
          <p:nvPr/>
        </p:nvSpPr>
        <p:spPr>
          <a:xfrm rot="6809142" flipV="1">
            <a:off x="820092" y="1762066"/>
            <a:ext cx="1483101" cy="1234104"/>
          </a:xfrm>
          <a:prstGeom prst="curved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верх стрелка 10"/>
          <p:cNvSpPr/>
          <p:nvPr/>
        </p:nvSpPr>
        <p:spPr>
          <a:xfrm rot="3636119">
            <a:off x="7283670" y="1787245"/>
            <a:ext cx="1641044" cy="1077270"/>
          </a:xfrm>
          <a:prstGeom prst="curved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93556" y="3678093"/>
            <a:ext cx="3051842" cy="9065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пасности социальной среды</a:t>
            </a:r>
          </a:p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3523" y="3334783"/>
            <a:ext cx="3051842" cy="9065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пасности физической среды</a:t>
            </a:r>
          </a:p>
          <a:p>
            <a:pPr algn="ctr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8095" y="4368112"/>
            <a:ext cx="4959857" cy="248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52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76" t="26642" r="13774"/>
          <a:stretch/>
        </p:blipFill>
        <p:spPr>
          <a:xfrm rot="21168285">
            <a:off x="292607" y="565766"/>
            <a:ext cx="3136392" cy="36027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7555" t="20878" r="6360" b="18168"/>
          <a:stretch/>
        </p:blipFill>
        <p:spPr>
          <a:xfrm rot="335495">
            <a:off x="6153912" y="488040"/>
            <a:ext cx="6053328" cy="36484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t="15070" r="20737" b="9872"/>
          <a:stretch/>
        </p:blipFill>
        <p:spPr>
          <a:xfrm>
            <a:off x="3251169" y="82296"/>
            <a:ext cx="2947623" cy="40325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972" y="4514264"/>
            <a:ext cx="10295188" cy="158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</TotalTime>
  <Words>202</Words>
  <Application>Microsoft Office PowerPoint</Application>
  <PresentationFormat>Широкоэкранный</PresentationFormat>
  <Paragraphs>31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20</cp:revision>
  <dcterms:created xsi:type="dcterms:W3CDTF">2025-08-12T10:55:45Z</dcterms:created>
  <dcterms:modified xsi:type="dcterms:W3CDTF">2025-08-13T14:00:28Z</dcterms:modified>
</cp:coreProperties>
</file>